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Urbanist Medium"/>
      <p:regular r:id="rId14"/>
      <p:bold r:id="rId15"/>
      <p:italic r:id="rId16"/>
      <p:boldItalic r:id="rId17"/>
    </p:embeddedFont>
    <p:embeddedFont>
      <p:font typeface="Urbanist SemiBold"/>
      <p:regular r:id="rId18"/>
      <p:bold r:id="rId19"/>
      <p:italic r:id="rId20"/>
      <p:boldItalic r:id="rId21"/>
    </p:embeddedFont>
    <p:embeddedFont>
      <p:font typeface="Urbanis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SemiBold-italic.fntdata"/><Relationship Id="rId22" Type="http://schemas.openxmlformats.org/officeDocument/2006/relationships/font" Target="fonts/Urbanist-regular.fntdata"/><Relationship Id="rId21" Type="http://schemas.openxmlformats.org/officeDocument/2006/relationships/font" Target="fonts/UrbanistSemiBold-boldItalic.fntdata"/><Relationship Id="rId24" Type="http://schemas.openxmlformats.org/officeDocument/2006/relationships/font" Target="fonts/Urbanist-italic.fntdata"/><Relationship Id="rId23" Type="http://schemas.openxmlformats.org/officeDocument/2006/relationships/font" Target="fonts/Urbanis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Urbanis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UrbanistMedium-bold.fntdata"/><Relationship Id="rId14" Type="http://schemas.openxmlformats.org/officeDocument/2006/relationships/font" Target="fonts/UrbanistMedium-regular.fntdata"/><Relationship Id="rId17" Type="http://schemas.openxmlformats.org/officeDocument/2006/relationships/font" Target="fonts/UrbanistMedium-boldItalic.fntdata"/><Relationship Id="rId16" Type="http://schemas.openxmlformats.org/officeDocument/2006/relationships/font" Target="fonts/UrbanistMedium-italic.fntdata"/><Relationship Id="rId19" Type="http://schemas.openxmlformats.org/officeDocument/2006/relationships/font" Target="fonts/UrbanistSemiBold-bold.fntdata"/><Relationship Id="rId18" Type="http://schemas.openxmlformats.org/officeDocument/2006/relationships/font" Target="fonts/Urbanis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60a006a07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760a006a07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60a006a07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760a006a07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60a006a07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60a006a07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60a006a07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60a006a07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760a006a07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760a006a07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760a006a07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760a006a07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760a006a07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760a006a07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Creator Token Web3 Platform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53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Empowering Creators with Blockchain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84" name="Google Shape;484;p5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163" y="1990950"/>
            <a:ext cx="2325875" cy="2325875"/>
          </a:xfrm>
          <a:prstGeom prst="rect">
            <a:avLst/>
          </a:prstGeom>
          <a:noFill/>
          <a:ln>
            <a:noFill/>
          </a:ln>
          <a:effectLst>
            <a:outerShdw blurRad="1171575" rotWithShape="0" algn="bl" dir="9420000" dist="257175">
              <a:srgbClr val="00000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490" name="Google Shape;490;p54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/>
          <p:nvPr>
            <p:ph type="title"/>
          </p:nvPr>
        </p:nvSpPr>
        <p:spPr>
          <a:xfrm>
            <a:off x="237750" y="4240625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Empower every event with seamless tech-driven experiences.Together, we can amplify reach, boost </a:t>
            </a:r>
            <a:r>
              <a:rPr lang="en">
                <a:solidFill>
                  <a:schemeClr val="dk2"/>
                </a:solidFill>
              </a:rPr>
              <a:t>engagement</a:t>
            </a:r>
            <a:r>
              <a:rPr lang="en">
                <a:solidFill>
                  <a:schemeClr val="dk2"/>
                </a:solidFill>
              </a:rPr>
              <a:t> and create moments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497" name="Google Shape;497;p55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498" name="Google Shape;498;p55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499" name="Google Shape;499;p55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55"/>
          <p:cNvSpPr txBox="1"/>
          <p:nvPr>
            <p:ph type="title"/>
          </p:nvPr>
        </p:nvSpPr>
        <p:spPr>
          <a:xfrm>
            <a:off x="228600" y="689725"/>
            <a:ext cx="4390500" cy="1123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2000"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794400" y="2341750"/>
            <a:ext cx="2870100" cy="16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Creators earn less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due to high platform cuts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Limited fan engagement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Revenue depends on algorithms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No true ownership of community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2" name="Google Shape;502;p55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08" name="Google Shape;508;p5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09" name="Google Shape;509;p56"/>
          <p:cNvSpPr txBox="1"/>
          <p:nvPr>
            <p:ph type="title"/>
          </p:nvPr>
        </p:nvSpPr>
        <p:spPr>
          <a:xfrm>
            <a:off x="228600" y="290448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do</a:t>
            </a:r>
            <a:endParaRPr/>
          </a:p>
        </p:txBody>
      </p:sp>
      <p:sp>
        <p:nvSpPr>
          <p:cNvPr id="510" name="Google Shape;510;p56"/>
          <p:cNvSpPr txBox="1"/>
          <p:nvPr>
            <p:ph idx="1" type="subTitle"/>
          </p:nvPr>
        </p:nvSpPr>
        <p:spPr>
          <a:xfrm>
            <a:off x="4525075" y="3157950"/>
            <a:ext cx="3926400" cy="11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Launch your own token</a:t>
            </a:r>
            <a:br>
              <a:rPr b="1" lang="en" sz="1400">
                <a:solidFill>
                  <a:schemeClr val="dk2"/>
                </a:solidFill>
              </a:rPr>
            </a:br>
            <a:r>
              <a:rPr lang="en" sz="1400">
                <a:solidFill>
                  <a:schemeClr val="dk2"/>
                </a:solidFill>
              </a:rPr>
              <a:t>Create a custom digital asset for your community or brand.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Reward loyal fans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Offer tokens as rewards for engagement and support.</a:t>
            </a:r>
            <a:br>
              <a:rPr lang="en" sz="1400">
                <a:solidFill>
                  <a:schemeClr val="dk2"/>
                </a:solidFill>
              </a:rPr>
            </a:b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Unlock gated content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Give token holders exclusive access to premium content.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11" name="Google Shape;511;p56"/>
          <p:cNvGrpSpPr/>
          <p:nvPr/>
        </p:nvGrpSpPr>
        <p:grpSpPr>
          <a:xfrm rot="5400000">
            <a:off x="8502688" y="4224116"/>
            <a:ext cx="228589" cy="228623"/>
            <a:chOff x="1688332" y="4135245"/>
            <a:chExt cx="338700" cy="338700"/>
          </a:xfrm>
        </p:grpSpPr>
        <p:sp>
          <p:nvSpPr>
            <p:cNvPr id="512" name="Google Shape;512;p56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3" name="Google Shape;513;p56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5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16" name="Google Shape;516;p5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57"/>
          <p:cNvCxnSpPr/>
          <p:nvPr/>
        </p:nvCxnSpPr>
        <p:spPr>
          <a:xfrm>
            <a:off x="234475" y="2205188"/>
            <a:ext cx="7636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2" name="Google Shape;522;p57"/>
          <p:cNvSpPr/>
          <p:nvPr/>
        </p:nvSpPr>
        <p:spPr>
          <a:xfrm>
            <a:off x="228600" y="1895390"/>
            <a:ext cx="602700" cy="6027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2034363" y="1895390"/>
            <a:ext cx="602700" cy="602700"/>
          </a:xfrm>
          <a:prstGeom prst="roundRect">
            <a:avLst>
              <a:gd fmla="val 288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3829950" y="1895390"/>
            <a:ext cx="602700" cy="602700"/>
          </a:xfrm>
          <a:prstGeom prst="roundRect">
            <a:avLst>
              <a:gd fmla="val 288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5645375" y="1895390"/>
            <a:ext cx="602700" cy="602700"/>
          </a:xfrm>
          <a:prstGeom prst="roundRect">
            <a:avLst>
              <a:gd fmla="val 288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7460789" y="1895390"/>
            <a:ext cx="602700" cy="602700"/>
          </a:xfrm>
          <a:prstGeom prst="roundRect">
            <a:avLst>
              <a:gd fmla="val 288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527" name="Google Shape;527;p57"/>
          <p:cNvSpPr txBox="1"/>
          <p:nvPr>
            <p:ph type="title"/>
          </p:nvPr>
        </p:nvSpPr>
        <p:spPr>
          <a:xfrm>
            <a:off x="228600" y="613525"/>
            <a:ext cx="6841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partnership will work</a:t>
            </a:r>
            <a:endParaRPr/>
          </a:p>
        </p:txBody>
      </p:sp>
      <p:sp>
        <p:nvSpPr>
          <p:cNvPr id="528" name="Google Shape;528;p57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29" name="Google Shape;529;p57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Creator Launches Token</a:t>
            </a:r>
            <a:endParaRPr/>
          </a:p>
        </p:txBody>
      </p:sp>
      <p:sp>
        <p:nvSpPr>
          <p:cNvPr id="530" name="Google Shape;530;p57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Fans Purchase Tokens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7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2" name="Google Shape;532;p57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3" name="Google Shape;533;p57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4" name="Google Shape;534;p57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5" name="Google Shape;535;p57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6" name="Google Shape;536;p57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Loyalty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 txBox="1"/>
          <p:nvPr>
            <p:ph idx="19" type="subTitle"/>
          </p:nvPr>
        </p:nvSpPr>
        <p:spPr>
          <a:xfrm>
            <a:off x="5645375" y="2667925"/>
            <a:ext cx="17283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 Gated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7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 &amp; Trade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7"/>
          <p:cNvSpPr txBox="1"/>
          <p:nvPr>
            <p:ph idx="2" type="body"/>
          </p:nvPr>
        </p:nvSpPr>
        <p:spPr>
          <a:xfrm>
            <a:off x="246150" y="3109238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create and deploy your own branded token.</a:t>
            </a:r>
            <a:endParaRPr/>
          </a:p>
        </p:txBody>
      </p:sp>
      <p:sp>
        <p:nvSpPr>
          <p:cNvPr id="540" name="Google Shape;540;p57"/>
          <p:cNvSpPr txBox="1"/>
          <p:nvPr>
            <p:ph idx="1" type="body"/>
          </p:nvPr>
        </p:nvSpPr>
        <p:spPr>
          <a:xfrm>
            <a:off x="2087400" y="3085963"/>
            <a:ext cx="13776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Supporters buy tokens to join your community.</a:t>
            </a:r>
            <a:endParaRPr/>
          </a:p>
        </p:txBody>
      </p:sp>
      <p:sp>
        <p:nvSpPr>
          <p:cNvPr id="541" name="Google Shape;541;p57"/>
          <p:cNvSpPr txBox="1"/>
          <p:nvPr>
            <p:ph idx="4" type="body"/>
          </p:nvPr>
        </p:nvSpPr>
        <p:spPr>
          <a:xfrm>
            <a:off x="3848250" y="30568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another example. Think about how you’ll manage check-ins and reviews.</a:t>
            </a:r>
            <a:endParaRPr/>
          </a:p>
        </p:txBody>
      </p:sp>
      <p:sp>
        <p:nvSpPr>
          <p:cNvPr id="542" name="Google Shape;542;p57"/>
          <p:cNvSpPr txBox="1"/>
          <p:nvPr>
            <p:ph idx="6" type="body"/>
          </p:nvPr>
        </p:nvSpPr>
        <p:spPr>
          <a:xfrm>
            <a:off x="5649300" y="30568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token-holders access to exclusive posts, videos, or perks.</a:t>
            </a:r>
            <a:endParaRPr/>
          </a:p>
        </p:txBody>
      </p:sp>
      <p:sp>
        <p:nvSpPr>
          <p:cNvPr id="543" name="Google Shape;543;p57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Fans can trade tokens or hold them as your brand’s value grows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58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8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8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1" name="Google Shape;551;p58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552" name="Google Shape;552;p5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53" name="Google Shape;553;p5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54" name="Google Shape;554;p5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5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56" name="Google Shape;556;p58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557" name="Google Shape;557;p5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58" name="Google Shape;558;p5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59" name="Google Shape;559;p5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5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1" name="Google Shape;561;p58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562" name="Google Shape;562;p58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63" name="Google Shape;563;p58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64" name="Google Shape;564;p58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58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66" name="Google Shape;566;p58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Market Opportunity</a:t>
            </a:r>
            <a:endParaRPr/>
          </a:p>
        </p:txBody>
      </p:sp>
      <p:sp>
        <p:nvSpPr>
          <p:cNvPr id="567" name="Google Shape;567;p5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68" name="Google Shape;568;p5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69" name="Google Shape;569;p5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0" name="Google Shape;570;p58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71" name="Google Shape;571;p58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2" name="Google Shape;572;p58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73" name="Google Shape;573;p58"/>
          <p:cNvSpPr txBox="1"/>
          <p:nvPr>
            <p:ph idx="8" type="body"/>
          </p:nvPr>
        </p:nvSpPr>
        <p:spPr>
          <a:xfrm>
            <a:off x="263500" y="3350438"/>
            <a:ext cx="2665200" cy="10557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50M+ global creators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 massive audience ready to tokenize their influence.</a:t>
            </a:r>
            <a:endParaRPr b="1" sz="1400"/>
          </a:p>
        </p:txBody>
      </p:sp>
      <p:sp>
        <p:nvSpPr>
          <p:cNvPr id="574" name="Google Shape;574;p58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Rising Web3 adoption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 massive audience ready to tokenize their influence.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575" name="Google Shape;575;p58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solidFill>
                  <a:schemeClr val="dk2"/>
                </a:solidFill>
              </a:rPr>
              <a:t>$250B creator economy by 2030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solidFill>
                  <a:schemeClr val="dk2"/>
                </a:solidFill>
              </a:rPr>
              <a:t>A massive audience ready to tokenize their influence.</a:t>
            </a:r>
            <a:endParaRPr b="1"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/>
          <p:nvPr/>
        </p:nvSpPr>
        <p:spPr>
          <a:xfrm>
            <a:off x="228609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581" name="Google Shape;581;p59"/>
          <p:cNvGrpSpPr/>
          <p:nvPr/>
        </p:nvGrpSpPr>
        <p:grpSpPr>
          <a:xfrm rot="-5400000">
            <a:off x="2012115" y="1725986"/>
            <a:ext cx="204654" cy="205433"/>
            <a:chOff x="259788" y="1923155"/>
            <a:chExt cx="409800" cy="409800"/>
          </a:xfrm>
        </p:grpSpPr>
        <p:sp>
          <p:nvSpPr>
            <p:cNvPr id="582" name="Google Shape;582;p5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83" name="Google Shape;583;p5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84" name="Google Shape;584;p5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5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86" name="Google Shape;586;p59"/>
          <p:cNvSpPr/>
          <p:nvPr/>
        </p:nvSpPr>
        <p:spPr>
          <a:xfrm>
            <a:off x="2422036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587" name="Google Shape;587;p59"/>
          <p:cNvGrpSpPr/>
          <p:nvPr/>
        </p:nvGrpSpPr>
        <p:grpSpPr>
          <a:xfrm rot="-5400000">
            <a:off x="4205542" y="1725986"/>
            <a:ext cx="204654" cy="205433"/>
            <a:chOff x="259788" y="1923155"/>
            <a:chExt cx="409800" cy="409800"/>
          </a:xfrm>
        </p:grpSpPr>
        <p:sp>
          <p:nvSpPr>
            <p:cNvPr id="588" name="Google Shape;588;p5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89" name="Google Shape;589;p5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90" name="Google Shape;590;p5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5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2" name="Google Shape;592;p59"/>
          <p:cNvSpPr/>
          <p:nvPr/>
        </p:nvSpPr>
        <p:spPr>
          <a:xfrm>
            <a:off x="4615424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593" name="Google Shape;593;p59"/>
          <p:cNvGrpSpPr/>
          <p:nvPr/>
        </p:nvGrpSpPr>
        <p:grpSpPr>
          <a:xfrm rot="-5400000">
            <a:off x="6398930" y="1725986"/>
            <a:ext cx="204654" cy="205433"/>
            <a:chOff x="259788" y="1923155"/>
            <a:chExt cx="409800" cy="409800"/>
          </a:xfrm>
        </p:grpSpPr>
        <p:sp>
          <p:nvSpPr>
            <p:cNvPr id="594" name="Google Shape;594;p59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95" name="Google Shape;595;p59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96" name="Google Shape;596;p59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59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8" name="Google Shape;598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99" name="Google Shape;599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00" name="Google Shape;600;p59"/>
          <p:cNvSpPr txBox="1"/>
          <p:nvPr>
            <p:ph idx="19" type="title"/>
          </p:nvPr>
        </p:nvSpPr>
        <p:spPr>
          <a:xfrm>
            <a:off x="228600" y="613525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Streams</a:t>
            </a:r>
            <a:endParaRPr/>
          </a:p>
        </p:txBody>
      </p:sp>
      <p:sp>
        <p:nvSpPr>
          <p:cNvPr id="601" name="Google Shape;601;p59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02" name="Google Shape;602;p59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 fee on token sales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59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Earn commission whenever creators launch and sell their tokens.</a:t>
            </a:r>
            <a:endParaRPr/>
          </a:p>
        </p:txBody>
      </p:sp>
      <p:sp>
        <p:nvSpPr>
          <p:cNvPr id="604" name="Google Shape;604;p59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05" name="Google Shape;605;p59"/>
          <p:cNvSpPr txBox="1"/>
          <p:nvPr>
            <p:ph idx="8" type="subTitle"/>
          </p:nvPr>
        </p:nvSpPr>
        <p:spPr>
          <a:xfrm>
            <a:off x="2550350" y="206857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fee on secondary trades</a:t>
            </a:r>
            <a:endParaRPr/>
          </a:p>
        </p:txBody>
      </p:sp>
      <p:sp>
        <p:nvSpPr>
          <p:cNvPr id="606" name="Google Shape;606;p59"/>
          <p:cNvSpPr txBox="1"/>
          <p:nvPr>
            <p:ph idx="9" type="body"/>
          </p:nvPr>
        </p:nvSpPr>
        <p:spPr>
          <a:xfrm>
            <a:off x="2543875" y="2465025"/>
            <a:ext cx="17949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Capture value from ongoing peer-to-peer token trading.</a:t>
            </a:r>
            <a:endParaRPr/>
          </a:p>
        </p:txBody>
      </p:sp>
      <p:sp>
        <p:nvSpPr>
          <p:cNvPr id="607" name="Google Shape;607;p59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08" name="Google Shape;608;p59"/>
          <p:cNvSpPr txBox="1"/>
          <p:nvPr>
            <p:ph idx="14" type="subTitle"/>
          </p:nvPr>
        </p:nvSpPr>
        <p:spPr>
          <a:xfrm>
            <a:off x="4745463" y="2022600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Premium creator features</a:t>
            </a:r>
            <a:endParaRPr/>
          </a:p>
        </p:txBody>
      </p:sp>
      <p:sp>
        <p:nvSpPr>
          <p:cNvPr id="609" name="Google Shape;609;p59"/>
          <p:cNvSpPr txBox="1"/>
          <p:nvPr>
            <p:ph idx="15" type="body"/>
          </p:nvPr>
        </p:nvSpPr>
        <p:spPr>
          <a:xfrm>
            <a:off x="4755075" y="227317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Offer paid tools and analytics for power creators.</a:t>
            </a:r>
            <a:br>
              <a:rPr lang="en"/>
            </a:br>
            <a:endParaRPr/>
          </a:p>
        </p:txBody>
      </p:sp>
      <p:sp>
        <p:nvSpPr>
          <p:cNvPr id="610" name="Google Shape;610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